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921A-472A-4932-BF9E-794DADC6657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F5E0-9380-40FE-8330-4DD8B44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0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921A-472A-4932-BF9E-794DADC6657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F5E0-9380-40FE-8330-4DD8B44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8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921A-472A-4932-BF9E-794DADC6657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F5E0-9380-40FE-8330-4DD8B44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11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921A-472A-4932-BF9E-794DADC6657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F5E0-9380-40FE-8330-4DD8B44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0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921A-472A-4932-BF9E-794DADC6657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F5E0-9380-40FE-8330-4DD8B44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2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921A-472A-4932-BF9E-794DADC6657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F5E0-9380-40FE-8330-4DD8B44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87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921A-472A-4932-BF9E-794DADC6657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F5E0-9380-40FE-8330-4DD8B44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2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921A-472A-4932-BF9E-794DADC6657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F5E0-9380-40FE-8330-4DD8B44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6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921A-472A-4932-BF9E-794DADC6657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F5E0-9380-40FE-8330-4DD8B44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1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921A-472A-4932-BF9E-794DADC6657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F5E0-9380-40FE-8330-4DD8B44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6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921A-472A-4932-BF9E-794DADC6657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F5E0-9380-40FE-8330-4DD8B44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7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B921A-472A-4932-BF9E-794DADC6657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0F5E0-9380-40FE-8330-4DD8B44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3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NWOYA BASIC STATISTICS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Extract from BFP 2025/26 presentation</a:t>
            </a:r>
          </a:p>
          <a:p>
            <a:r>
              <a:rPr lang="en-US" dirty="0" err="1" smtClean="0"/>
              <a:t>Lakony</a:t>
            </a:r>
            <a:r>
              <a:rPr lang="en-US" smtClean="0"/>
              <a:t> Lino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Basic Statistics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 Lower Local Governments (3 Town Councils and 8 Sub counties)</a:t>
            </a:r>
          </a:p>
          <a:p>
            <a:r>
              <a:rPr lang="en-US" dirty="0" smtClean="0"/>
              <a:t>44 Parishes/wards (32 parishes and 12 wards)</a:t>
            </a:r>
          </a:p>
          <a:p>
            <a:r>
              <a:rPr lang="en-US" dirty="0" smtClean="0"/>
              <a:t>124 villages/cells</a:t>
            </a:r>
          </a:p>
          <a:p>
            <a:r>
              <a:rPr lang="en-US" dirty="0" smtClean="0"/>
              <a:t>Population from Preliminary </a:t>
            </a:r>
            <a:r>
              <a:rPr lang="en-US" dirty="0" smtClean="0"/>
              <a:t>report Census </a:t>
            </a:r>
            <a:r>
              <a:rPr lang="en-US" dirty="0" smtClean="0"/>
              <a:t>2024 is 220,553</a:t>
            </a:r>
          </a:p>
          <a:p>
            <a:r>
              <a:rPr lang="en-US" dirty="0" smtClean="0"/>
              <a:t>Total Land Area is 4,679 </a:t>
            </a:r>
            <a:r>
              <a:rPr lang="en-US" dirty="0" smtClean="0">
                <a:solidFill>
                  <a:srgbClr val="FF0000"/>
                </a:solidFill>
              </a:rPr>
              <a:t>(4,170.6) </a:t>
            </a:r>
            <a:r>
              <a:rPr lang="en-US" dirty="0" smtClean="0"/>
              <a:t>/</a:t>
            </a:r>
            <a:r>
              <a:rPr lang="en-US" dirty="0" err="1" smtClean="0"/>
              <a:t>sq</a:t>
            </a:r>
            <a:r>
              <a:rPr lang="en-US" dirty="0" smtClean="0"/>
              <a:t> km</a:t>
            </a:r>
          </a:p>
          <a:p>
            <a:r>
              <a:rPr lang="en-US" dirty="0" smtClean="0"/>
              <a:t>Population Density 47 persons per square KM</a:t>
            </a:r>
          </a:p>
        </p:txBody>
      </p:sp>
    </p:spTree>
    <p:extLst>
      <p:ext uri="{BB962C8B-B14F-4D97-AF65-F5344CB8AC3E}">
        <p14:creationId xmlns:p14="http://schemas.microsoft.com/office/powerpoint/2010/main" val="3007305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Census 2024 Preliminary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a) </a:t>
            </a:r>
            <a:r>
              <a:rPr lang="en-US" b="1" dirty="0" smtClean="0"/>
              <a:t>Total Population</a:t>
            </a:r>
          </a:p>
          <a:p>
            <a:r>
              <a:rPr lang="en-US" dirty="0" smtClean="0"/>
              <a:t>Uganda 45,935,046 (M=22,495,030 F=23,440,016)</a:t>
            </a:r>
          </a:p>
          <a:p>
            <a:r>
              <a:rPr lang="en-US" dirty="0" smtClean="0"/>
              <a:t>Acholi 2,047,118(M=1,006,707 F=1,040,411)</a:t>
            </a:r>
          </a:p>
          <a:p>
            <a:r>
              <a:rPr lang="en-US" dirty="0" err="1" smtClean="0"/>
              <a:t>Nwoya</a:t>
            </a:r>
            <a:r>
              <a:rPr lang="en-US" dirty="0" smtClean="0"/>
              <a:t> 220,553 (110,414 F=110,139) (</a:t>
            </a:r>
          </a:p>
          <a:p>
            <a:pPr marL="0" indent="0">
              <a:buNone/>
            </a:pPr>
            <a:r>
              <a:rPr lang="en-US" dirty="0" smtClean="0"/>
              <a:t>Household Population219,477 and Non HH 1,076</a:t>
            </a:r>
          </a:p>
          <a:p>
            <a:pPr marL="0" indent="0">
              <a:buNone/>
            </a:pPr>
            <a:r>
              <a:rPr lang="en-US" dirty="0" smtClean="0"/>
              <a:t>Refugees 98 (M=62, F=36)</a:t>
            </a:r>
          </a:p>
          <a:p>
            <a:pPr marL="0" indent="0">
              <a:buNone/>
            </a:pPr>
            <a:r>
              <a:rPr lang="en-US" dirty="0" smtClean="0"/>
              <a:t>b) </a:t>
            </a:r>
            <a:r>
              <a:rPr lang="en-US" b="1" dirty="0" smtClean="0"/>
              <a:t>Population Density</a:t>
            </a:r>
          </a:p>
          <a:p>
            <a:r>
              <a:rPr lang="en-US" dirty="0" smtClean="0"/>
              <a:t>Uganda Land area=202,296 density=227</a:t>
            </a:r>
          </a:p>
          <a:p>
            <a:r>
              <a:rPr lang="en-US" dirty="0" smtClean="0"/>
              <a:t>Acholi Land area=28,522 density=72</a:t>
            </a:r>
          </a:p>
          <a:p>
            <a:r>
              <a:rPr lang="en-US" dirty="0" err="1" smtClean="0"/>
              <a:t>Nwoya</a:t>
            </a:r>
            <a:r>
              <a:rPr lang="en-US" dirty="0" smtClean="0"/>
              <a:t> Land area=4,679 density =47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173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Popn</a:t>
            </a:r>
            <a:r>
              <a:rPr lang="en-US" dirty="0" smtClean="0"/>
              <a:t> </a:t>
            </a:r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c)Population Growth Rate</a:t>
            </a:r>
          </a:p>
          <a:p>
            <a:pPr marL="0" indent="0">
              <a:buNone/>
            </a:pPr>
            <a:r>
              <a:rPr lang="en-US" dirty="0" smtClean="0"/>
              <a:t>Uganda 2.9%</a:t>
            </a:r>
          </a:p>
          <a:p>
            <a:pPr marL="0" indent="0">
              <a:buNone/>
            </a:pPr>
            <a:r>
              <a:rPr lang="en-US" dirty="0" smtClean="0"/>
              <a:t>Acholi 3.2%</a:t>
            </a:r>
          </a:p>
          <a:p>
            <a:pPr marL="0" indent="0">
              <a:buNone/>
            </a:pPr>
            <a:r>
              <a:rPr lang="en-US" dirty="0" err="1" smtClean="0"/>
              <a:t>Nwoya</a:t>
            </a:r>
            <a:r>
              <a:rPr lang="en-US" dirty="0" smtClean="0"/>
              <a:t> 5.2%</a:t>
            </a:r>
          </a:p>
          <a:p>
            <a:pPr marL="0" indent="0">
              <a:buNone/>
            </a:pPr>
            <a:r>
              <a:rPr lang="en-US" b="1" dirty="0" smtClean="0"/>
              <a:t>d)Household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Uganda Total HH10,845,119 </a:t>
            </a:r>
            <a:r>
              <a:rPr lang="en-US" dirty="0"/>
              <a:t>Average HH </a:t>
            </a:r>
            <a:r>
              <a:rPr lang="en-US" dirty="0" smtClean="0"/>
              <a:t>size=4</a:t>
            </a:r>
          </a:p>
          <a:p>
            <a:pPr marL="0" indent="0">
              <a:buNone/>
            </a:pPr>
            <a:r>
              <a:rPr lang="en-US" dirty="0" smtClean="0"/>
              <a:t>Acholi</a:t>
            </a:r>
          </a:p>
          <a:p>
            <a:pPr marL="0" indent="0">
              <a:buNone/>
            </a:pPr>
            <a:r>
              <a:rPr lang="en-US" dirty="0" err="1" smtClean="0"/>
              <a:t>Nwoya</a:t>
            </a:r>
            <a:r>
              <a:rPr lang="en-US" dirty="0" smtClean="0"/>
              <a:t> Total HH 51,978 Average HH size=4.4</a:t>
            </a:r>
          </a:p>
        </p:txBody>
      </p:sp>
    </p:spTree>
    <p:extLst>
      <p:ext uri="{BB962C8B-B14F-4D97-AF65-F5344CB8AC3E}">
        <p14:creationId xmlns:p14="http://schemas.microsoft.com/office/powerpoint/2010/main" val="2202440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NWOYA BASIC STATISTICS</vt:lpstr>
      <vt:lpstr>Basic Statistics</vt:lpstr>
      <vt:lpstr>Census 2024 Preliminary Result</vt:lpstr>
      <vt:lpstr>Popn Cont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NWOYA BASIC STATISTICS</dc:title>
  <dc:creator>Microsoft account</dc:creator>
  <cp:lastModifiedBy>Microsoft account</cp:lastModifiedBy>
  <cp:revision>1</cp:revision>
  <dcterms:created xsi:type="dcterms:W3CDTF">2025-01-29T06:54:27Z</dcterms:created>
  <dcterms:modified xsi:type="dcterms:W3CDTF">2025-01-29T06:54:42Z</dcterms:modified>
</cp:coreProperties>
</file>